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7" r:id="rId2"/>
    <p:sldId id="273" r:id="rId3"/>
    <p:sldId id="275" r:id="rId4"/>
    <p:sldId id="276" r:id="rId5"/>
    <p:sldId id="277" r:id="rId6"/>
    <p:sldId id="278" r:id="rId7"/>
    <p:sldId id="280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366" autoAdjust="0"/>
    <p:restoredTop sz="94660"/>
  </p:normalViewPr>
  <p:slideViewPr>
    <p:cSldViewPr>
      <p:cViewPr varScale="1">
        <p:scale>
          <a:sx n="66" d="100"/>
          <a:sy n="66" d="100"/>
        </p:scale>
        <p:origin x="-17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8F1DED4-4CF2-4711-B219-2196F102FF1E}" type="datetimeFigureOut">
              <a:rPr lang="ar-IQ" smtClean="0"/>
              <a:pPr/>
              <a:t>06/04/1440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8EC8352-6E46-42E5-86A5-982B4129C98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986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1CC5-CBDD-4E3D-9C9D-BF37426A1847}" type="datetime1">
              <a:rPr lang="ar-SA" smtClean="0"/>
              <a:pPr/>
              <a:t>06/04/1440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CA6B-C842-4B97-B342-D6F423115623}" type="datetime1">
              <a:rPr lang="ar-SA" smtClean="0"/>
              <a:pPr/>
              <a:t>06/04/1440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0E09-D17C-4619-9B8B-F0287E023294}" type="datetime1">
              <a:rPr lang="ar-SA" smtClean="0"/>
              <a:pPr/>
              <a:t>06/04/1440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8CBC-94E5-495A-86AC-0CA807AD9313}" type="datetime1">
              <a:rPr lang="ar-SA" smtClean="0"/>
              <a:pPr/>
              <a:t>06/04/1440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DD74-CE3A-4912-A084-7C94BCDC3F1E}" type="datetime1">
              <a:rPr lang="ar-SA" smtClean="0"/>
              <a:pPr/>
              <a:t>06/04/1440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8944-E38F-4DC2-9109-7F2B5EAF36F1}" type="datetime1">
              <a:rPr lang="ar-SA" smtClean="0"/>
              <a:pPr/>
              <a:t>06/04/1440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1DD8-1817-4782-AD11-90FC9E2CD39B}" type="datetime1">
              <a:rPr lang="ar-SA" smtClean="0"/>
              <a:pPr/>
              <a:t>06/04/1440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7EBB-F40E-4B84-87DF-4A0164922E2F}" type="datetime1">
              <a:rPr lang="ar-SA" smtClean="0"/>
              <a:pPr/>
              <a:t>06/04/1440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967A-B267-4659-B05F-3E57F37F8087}" type="datetime1">
              <a:rPr lang="ar-SA" smtClean="0"/>
              <a:pPr/>
              <a:t>06/04/1440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3039-63D7-456C-8BA8-A3CC256A0E0D}" type="datetime1">
              <a:rPr lang="ar-SA" smtClean="0"/>
              <a:pPr/>
              <a:t>06/04/1440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9DD9-97EB-4075-B016-8DD86554DBAE}" type="datetime1">
              <a:rPr lang="ar-SA" smtClean="0"/>
              <a:pPr/>
              <a:t>06/04/1440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DEF63-34D1-45BF-B93C-257F5CCDF5B2}" type="datetime1">
              <a:rPr lang="ar-SA" smtClean="0"/>
              <a:pPr/>
              <a:t>06/04/1440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684875" y="71414"/>
            <a:ext cx="3316281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وزارة التعليم العالي والبحث العلمي</a:t>
            </a: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جامعة البصرة</a:t>
            </a: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كلية التربية البدنية وعلوم الرياضة</a:t>
            </a:r>
          </a:p>
          <a:p>
            <a:pPr algn="ctr">
              <a:spcBef>
                <a:spcPct val="50000"/>
              </a:spcBef>
            </a:pPr>
            <a:r>
              <a:rPr lang="ar-IQ" b="1" dirty="0" smtClean="0">
                <a:solidFill>
                  <a:srgbClr val="C00000"/>
                </a:solidFill>
              </a:rPr>
              <a:t>فرع العلوم التطبيقية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28596" y="1857364"/>
            <a:ext cx="850112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ar-IQ" sz="2800" dirty="0" smtClean="0"/>
              <a:t>الاداء الفني لمهارة مهارة الإرسال من اعلى في الكرة الطائرة</a:t>
            </a:r>
          </a:p>
          <a:p>
            <a:pPr lvl="0" algn="ctr">
              <a:spcBef>
                <a:spcPct val="50000"/>
              </a:spcBef>
            </a:pPr>
            <a:r>
              <a:rPr lang="ar-IQ" sz="2800" b="1" dirty="0" smtClean="0">
                <a:solidFill>
                  <a:srgbClr val="FF0000"/>
                </a:solidFill>
              </a:rPr>
              <a:t>إعداد      </a:t>
            </a:r>
            <a:r>
              <a:rPr lang="ar-IQ" sz="2800" b="1" dirty="0" err="1" smtClean="0">
                <a:solidFill>
                  <a:srgbClr val="FF0000"/>
                </a:solidFill>
              </a:rPr>
              <a:t>أ.م.محمد</a:t>
            </a:r>
            <a:r>
              <a:rPr lang="ar-IQ" sz="2800" b="1" smtClean="0">
                <a:solidFill>
                  <a:srgbClr val="FF0000"/>
                </a:solidFill>
              </a:rPr>
              <a:t> رحيم فعيل</a:t>
            </a:r>
            <a:endParaRPr lang="ar-IQ" sz="2800" b="1" dirty="0" smtClean="0">
              <a:solidFill>
                <a:srgbClr val="00B05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00100" y="5214950"/>
            <a:ext cx="664373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sz="3600" b="1" dirty="0" smtClean="0">
                <a:solidFill>
                  <a:srgbClr val="FF0000"/>
                </a:solidFill>
              </a:rPr>
              <a:t> </a:t>
            </a:r>
            <a:r>
              <a:rPr lang="ar-IQ" sz="24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ar-IQ" sz="2400" b="1" dirty="0" smtClean="0">
                <a:solidFill>
                  <a:srgbClr val="FF0000"/>
                </a:solidFill>
              </a:rPr>
              <a:t>    </a:t>
            </a:r>
            <a:endParaRPr lang="en-GB" sz="1200" dirty="0" smtClean="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ar-IQ" sz="2400" b="1" dirty="0" smtClean="0">
                <a:solidFill>
                  <a:srgbClr val="FF0000"/>
                </a:solidFill>
              </a:rPr>
              <a:t> </a:t>
            </a:r>
            <a:endParaRPr lang="en-GB" sz="2400" dirty="0" smtClean="0">
              <a:solidFill>
                <a:srgbClr val="00B050"/>
              </a:solidFill>
            </a:endParaRPr>
          </a:p>
          <a:p>
            <a:pPr algn="ctr">
              <a:spcBef>
                <a:spcPct val="50000"/>
              </a:spcBef>
            </a:pPr>
            <a:endParaRPr lang="ar-IQ" sz="2400" b="1" dirty="0" smtClean="0">
              <a:solidFill>
                <a:srgbClr val="FF0000"/>
              </a:solidFill>
            </a:endParaRPr>
          </a:p>
        </p:txBody>
      </p:sp>
      <p:pic>
        <p:nvPicPr>
          <p:cNvPr id="18" name="Picture 7" descr="vollyb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14950"/>
            <a:ext cx="135732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7" descr="vollyb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5732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4D1D-8A6D-46DA-9C20-1ED69A51DEA3}" type="datetime1">
              <a:rPr lang="ar-SA" smtClean="0"/>
              <a:pPr/>
              <a:t>06/04/1440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428604"/>
            <a:ext cx="8229600" cy="6072230"/>
          </a:xfrm>
        </p:spPr>
        <p:txBody>
          <a:bodyPr>
            <a:normAutofit lnSpcReduction="10000"/>
          </a:bodyPr>
          <a:lstStyle/>
          <a:p>
            <a:r>
              <a:rPr lang="ar-IQ" dirty="0" smtClean="0"/>
              <a:t>الإرسال هو احد المهارات الأساسية الفنية بالكرة الطائرة وينفذ بواسطة اللاعب الذي يشغل مركز رقم (1) لاعب الصف الأيمن من الخط الخلفي بعد إشارة الحكم ( الصافرة ) وإدخال الكرة في اللعب ,نضرب الكرة بيد واحدة مفتوحة أو مضمومة حتى يتم عبورها إلى ساحة الفريق الخصم بشكل قانوني .</a:t>
            </a:r>
            <a:endParaRPr lang="en-GB" dirty="0" smtClean="0"/>
          </a:p>
          <a:p>
            <a:r>
              <a:rPr lang="ar-IQ" dirty="0" smtClean="0"/>
              <a:t>   الإرسال هو احد المهارات الهجومية وله تأثير فعال إذا ما تم استخدامه بشكل جيد والذي يساهم بما يلي :</a:t>
            </a:r>
            <a:endParaRPr lang="en-GB" dirty="0" smtClean="0"/>
          </a:p>
          <a:p>
            <a:r>
              <a:rPr lang="ar-IQ" dirty="0" smtClean="0"/>
              <a:t>1- الحصول على نقطة بدون تدخل الفريق .</a:t>
            </a:r>
            <a:endParaRPr lang="en-GB" dirty="0" smtClean="0"/>
          </a:p>
          <a:p>
            <a:r>
              <a:rPr lang="ar-IQ" dirty="0" smtClean="0"/>
              <a:t>2- إعطاء فرصة راحة للفريق المرسل .</a:t>
            </a:r>
            <a:endParaRPr lang="en-GB" dirty="0" smtClean="0"/>
          </a:p>
          <a:p>
            <a:r>
              <a:rPr lang="ar-IQ" dirty="0" smtClean="0"/>
              <a:t>3- كسب الثقة لأعضاء الفريق المرسل من الناحية النفسية .</a:t>
            </a:r>
            <a:endParaRPr lang="en-GB" dirty="0" smtClean="0"/>
          </a:p>
          <a:p>
            <a:r>
              <a:rPr lang="ar-IQ" dirty="0" smtClean="0"/>
              <a:t>4- زعزعة الثقة عند الفريق الخصم 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5AC8-7324-4AB3-A704-4280C0C82E96}" type="datetime1">
              <a:rPr lang="ar-SA" smtClean="0"/>
              <a:pPr/>
              <a:t>06/04/1440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Autofit/>
          </a:bodyPr>
          <a:lstStyle/>
          <a:p>
            <a:r>
              <a:rPr lang="ar-IQ" sz="3600" b="1" dirty="0" smtClean="0"/>
              <a:t>أنواع الإرسال.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الإرسال المواجه من الأسفل.</a:t>
            </a:r>
            <a:br>
              <a:rPr lang="ar-IQ" sz="3600" dirty="0" smtClean="0"/>
            </a:br>
            <a:r>
              <a:rPr lang="ar-IQ" sz="3600" b="1" dirty="0" smtClean="0"/>
              <a:t>الإرسال من الأعلى ( التنسي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الإرسال من الأسفل الجانبي المرتفع ( الروسي)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الإرسال المتموج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الإرسال التنس من القفز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0773-39E2-4454-8050-C7450B3BF284}" type="datetime1">
              <a:rPr lang="ar-SA" smtClean="0"/>
              <a:pPr/>
              <a:t>06/04/1440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215106"/>
          </a:xfrm>
        </p:spPr>
        <p:txBody>
          <a:bodyPr>
            <a:noAutofit/>
          </a:bodyPr>
          <a:lstStyle/>
          <a:p>
            <a:r>
              <a:rPr lang="ar-IQ" sz="3200" b="1" dirty="0" smtClean="0"/>
              <a:t>الإرسال من الأعلى ( التنسي </a:t>
            </a:r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ar-IQ" sz="3200" dirty="0" smtClean="0"/>
              <a:t>وقفة الاستعداد  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ar-IQ" sz="3200" dirty="0" smtClean="0"/>
              <a:t>- يقف اللاعب خلف خط النهاية مواجها للشبكة  .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ar-IQ" sz="3200" dirty="0" smtClean="0"/>
              <a:t>- المسافة بين القدمين بعرض الصدر وتقديم القدم المعاكسة لليد الضاربة .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ar-IQ" sz="3200" dirty="0" smtClean="0"/>
              <a:t>- الرجلان ممدودتان والجذع عمودي عليهما .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ar-IQ" sz="3200" dirty="0" smtClean="0"/>
              <a:t>- الرأس عمودي على الجذع والنظر إلى الإمام .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ar-IQ" sz="3200" dirty="0" smtClean="0"/>
              <a:t>- الذراع الغير ضاربة تحمل الكرة إمام الصدر واليد الضاربة تكون عالية .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ar-IQ" sz="3200" dirty="0" smtClean="0"/>
              <a:t> 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BCFB-5415-4CA0-A88F-BD0372133B27}" type="datetime1">
              <a:rPr lang="ar-SA" smtClean="0"/>
              <a:pPr/>
              <a:t>06/04/1440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Autofit/>
          </a:bodyPr>
          <a:lstStyle/>
          <a:p>
            <a:r>
              <a:rPr lang="ar-IQ" sz="3600" dirty="0" smtClean="0"/>
              <a:t>القسم الرئيسي 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- تمرجح الذراع الضاربة من أعلى خلفا ً ومثنية قليلا ً.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- تقذف الكرة إلى الأعلى قليلا ً ويتم ضرب الكرة في الجزء السفلي الخلفي .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- يتم ضرب الكرة براحة اليد المفتوحة و المشدودة .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ar-IQ" sz="3600" dirty="0" smtClean="0"/>
              <a:t>- التحكم بتوقيت الكرة من حيث ارتفاع وانخفاض الكرة .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5C25-3583-4C42-AF2B-9FCD79BF50C9}" type="datetime1">
              <a:rPr lang="ar-SA" smtClean="0"/>
              <a:pPr/>
              <a:t>06/04/1440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47AB-1CC0-41E1-AFD3-98F1B6A920FD}" type="datetime1">
              <a:rPr lang="ar-SA" smtClean="0"/>
              <a:pPr/>
              <a:t>06/04/1440</a:t>
            </a:fld>
            <a:endParaRPr lang="ar-SA"/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285720" y="857232"/>
            <a:ext cx="8229600" cy="542928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r>
              <a:rPr lang="ar-IQ" sz="3600" dirty="0" smtClean="0"/>
              <a:t>القسم الختامي </a:t>
            </a:r>
            <a:endParaRPr lang="en-GB" sz="3600" dirty="0" smtClean="0"/>
          </a:p>
          <a:p>
            <a:r>
              <a:rPr lang="ar-IQ" sz="3600" dirty="0" smtClean="0"/>
              <a:t>- بعد ضرب الكرة يقوم اللاعب بنقل القدم الخلفية إلى الإمام والدخول إلى الملعب والاستعداد لاستقبال الكرات القادمة من الهجوم المنافس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Autofit/>
          </a:bodyPr>
          <a:lstStyle/>
          <a:p>
            <a:r>
              <a:rPr lang="ar-IQ" sz="2800" dirty="0" smtClean="0"/>
              <a:t>اهم الاخطاء الشائعة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عدم وقوف اللاعب خلف خط النهاية .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لمس خط النهاية .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التاخر عن ضرب الكرة في الوقت المحدد.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عدم خروج الكرة من يد اللاعب .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عدم تنفيذ الارسال لحظة رمي الكرة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عدم عبور الكرة الى ملعب الفريق المنافس .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مس الكرة للعصا الهوائية .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سقوط الكرة خارج حدود ملعب الفريق المنافس.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مس الكرة لسقف الملعب .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ar-IQ" sz="2800" dirty="0" smtClean="0"/>
              <a:t>دخول الكرة لملعب الفريق المنافس من خارج حدود الملعب .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B24E-8F50-4CBE-BEA9-ADF3761DEE80}" type="datetime1">
              <a:rPr lang="ar-SA" smtClean="0"/>
              <a:pPr/>
              <a:t>06/04/1440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186</Words>
  <Application>Microsoft Office PowerPoint</Application>
  <PresentationFormat>عرض على الشاشة (3:4)‏</PresentationFormat>
  <Paragraphs>35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عرض تقديمي في PowerPoint</vt:lpstr>
      <vt:lpstr>عرض تقديمي في PowerPoint</vt:lpstr>
      <vt:lpstr>أنواع الإرسال. الإرسال المواجه من الأسفل. الإرسال من الأعلى ( التنسي  الإرسال من الأسفل الجانبي المرتفع ( الروسي) الإرسال المتموج  الإرسال التنس من القفز</vt:lpstr>
      <vt:lpstr>الإرسال من الأعلى ( التنسي  وقفة الاستعداد   - يقف اللاعب خلف خط النهاية مواجها للشبكة  . - المسافة بين القدمين بعرض الصدر وتقديم القدم المعاكسة لليد الضاربة . - الرجلان ممدودتان والجذع عمودي عليهما . - الرأس عمودي على الجذع والنظر إلى الإمام . - الذراع الغير ضاربة تحمل الكرة إمام الصدر واليد الضاربة تكون عالية .    </vt:lpstr>
      <vt:lpstr>القسم الرئيسي   - تمرجح الذراع الضاربة من أعلى خلفا ً ومثنية قليلا ً. - تقذف الكرة إلى الأعلى قليلا ً ويتم ضرب الكرة في الجزء السفلي الخلفي . - يتم ضرب الكرة براحة اليد المفتوحة و المشدودة . - التحكم بتوقيت الكرة من حيث ارتفاع وانخفاض الكرة .</vt:lpstr>
      <vt:lpstr>عرض تقديمي في PowerPoint</vt:lpstr>
      <vt:lpstr>اهم الاخطاء الشائعة  عدم وقوف اللاعب خلف خط النهاية . لمس خط النهاية . التاخر عن ضرب الكرة في الوقت المحدد. عدم خروج الكرة من يد اللاعب . عدم تنفيذ الارسال لحظة رمي الكرة  عدم عبور الكرة الى ملعب الفريق المنافس . مس الكرة للعصا الهوائية . سقوط الكرة خارج حدود ملعب الفريق المنافس. مس الكرة لسقف الملعب . دخول الكرة لملعب الفريق المنافس من خارج حدود الملعب 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Dell</dc:creator>
  <cp:lastModifiedBy>DR.Ahmed Saker 2o1O</cp:lastModifiedBy>
  <cp:revision>68</cp:revision>
  <dcterms:created xsi:type="dcterms:W3CDTF">2016-04-19T07:29:51Z</dcterms:created>
  <dcterms:modified xsi:type="dcterms:W3CDTF">2018-12-13T21:18:32Z</dcterms:modified>
</cp:coreProperties>
</file>